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179" r:id="rId2"/>
    <p:sldId id="2189" r:id="rId3"/>
    <p:sldId id="500" r:id="rId4"/>
    <p:sldId id="2192" r:id="rId5"/>
    <p:sldId id="496" r:id="rId6"/>
    <p:sldId id="477" r:id="rId7"/>
    <p:sldId id="501" r:id="rId8"/>
    <p:sldId id="2190" r:id="rId9"/>
    <p:sldId id="2191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Jineth Rodriguez Reyes" initials="AJRR" lastIdx="3" clrIdx="0">
    <p:extLst>
      <p:ext uri="{19B8F6BF-5375-455C-9EA6-DF929625EA0E}">
        <p15:presenceInfo xmlns:p15="http://schemas.microsoft.com/office/powerpoint/2012/main" userId="S::arodriguezr@ins.gov.co::ba13e2bd-aa42-4567-bf28-2b8d385d0c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2D63"/>
    <a:srgbClr val="EE1E78"/>
    <a:srgbClr val="E4E4E6"/>
    <a:srgbClr val="DFDDED"/>
    <a:srgbClr val="00B0F0"/>
    <a:srgbClr val="006950"/>
    <a:srgbClr val="0166CD"/>
    <a:srgbClr val="F7678D"/>
    <a:srgbClr val="213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4" autoAdjust="0"/>
    <p:restoredTop sz="94249" autoAdjust="0"/>
  </p:normalViewPr>
  <p:slideViewPr>
    <p:cSldViewPr snapToGrid="0">
      <p:cViewPr varScale="1">
        <p:scale>
          <a:sx n="86" d="100"/>
          <a:sy n="86" d="100"/>
        </p:scale>
        <p:origin x="6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3EEF7-E320-504A-B82E-44218C3D9CAE}" type="datetimeFigureOut">
              <a:rPr lang="es-ES_tradnl" smtClean="0"/>
              <a:t>14/10/2020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A705A-C9F8-FA4E-8672-B753276AF9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556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evento de sífilis congénita se encuentra por encima de los valores esperados. Mientras que los eventos de ESAVI evento supuestamente atribuido a la vacunación o inmunización, sarampión y leptospirosis, presentan una disminución significativa relacionada con el comportamiento de notificación histórico. Los demás eventos se encuentran dentro del comportamiento histórico establecido (Tabla 1).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7904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F2D06-17C7-4958-8DEE-2C9256D9C2D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1212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F2D06-17C7-4958-8DEE-2C9256D9C2D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37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17ECE-DE93-4EA6-861F-3B204A19D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41319"/>
            <a:ext cx="9144000" cy="1662546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de la presentación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9D3FB3-359F-46C2-860A-1525058E02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55886"/>
            <a:ext cx="9144000" cy="1769424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Incluir Presentador, </a:t>
            </a:r>
            <a:r>
              <a:rPr lang="es-CO" dirty="0"/>
              <a:t>Dependencia, Evento (Si corresponde), Fecha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348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iona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18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i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460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rd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834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gi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8703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er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6975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3684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ci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4292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 gráficas-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ECD64B-35C2-47C9-A976-D70D97B64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12" name="Título 8">
            <a:extLst>
              <a:ext uri="{FF2B5EF4-FFF2-40B4-BE49-F238E27FC236}">
                <a16:creationId xmlns:a16="http://schemas.microsoft.com/office/drawing/2014/main" id="{4CA13DDD-CD44-41D4-AEE4-9488B318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390525"/>
            <a:ext cx="10782300" cy="400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Marcador de contenido 10">
            <a:extLst>
              <a:ext uri="{FF2B5EF4-FFF2-40B4-BE49-F238E27FC236}">
                <a16:creationId xmlns:a16="http://schemas.microsoft.com/office/drawing/2014/main" id="{A9340D9A-8862-4971-AE75-C277EA7460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7225" y="1114425"/>
            <a:ext cx="10782300" cy="51720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9897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D9F9267-4CE5-48EE-8E58-1EABD078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C89073-E011-4938-80E8-B06957275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722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67139-99FE-4A26-8E56-490D76B96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182" y="2435302"/>
            <a:ext cx="10217426" cy="1662546"/>
          </a:xfrm>
        </p:spPr>
        <p:txBody>
          <a:bodyPr>
            <a:noAutofit/>
          </a:bodyPr>
          <a:lstStyle/>
          <a:p>
            <a:r>
              <a:rPr lang="es-MX" sz="4400" dirty="0"/>
              <a:t>Sífilis Gestacional y Sífilis Congénita</a:t>
            </a:r>
            <a:br>
              <a:rPr lang="es-CO" altLang="en-US" sz="4400" b="0" dirty="0"/>
            </a:br>
            <a:r>
              <a:rPr lang="es-CO" altLang="es-CO" sz="4400" b="0" dirty="0"/>
              <a:t>Semana  40, 2020</a:t>
            </a:r>
            <a:endParaRPr lang="es-CO" sz="4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48FEEA-8132-459A-8166-F77332B1E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20778"/>
            <a:ext cx="9144000" cy="1769424"/>
          </a:xfrm>
        </p:spPr>
        <p:txBody>
          <a:bodyPr>
            <a:normAutofit/>
          </a:bodyPr>
          <a:lstStyle/>
          <a:p>
            <a:r>
              <a:rPr lang="es-ES" sz="1800" dirty="0"/>
              <a:t>LUIS CARLOS GÓMEZ ORTEGA</a:t>
            </a:r>
          </a:p>
          <a:p>
            <a:r>
              <a:rPr lang="es-ES" sz="1800" dirty="0"/>
              <a:t>Profesional especializado</a:t>
            </a:r>
          </a:p>
          <a:p>
            <a:r>
              <a:rPr lang="es-ES" sz="1800" dirty="0"/>
              <a:t>GRUPO TRANSMISIBLES</a:t>
            </a:r>
          </a:p>
          <a:p>
            <a:r>
              <a:rPr lang="es-CO" sz="1800" dirty="0"/>
              <a:t>Octubre 14/ 2020</a:t>
            </a:r>
          </a:p>
        </p:txBody>
      </p:sp>
    </p:spTree>
    <p:extLst>
      <p:ext uri="{BB962C8B-B14F-4D97-AF65-F5344CB8AC3E}">
        <p14:creationId xmlns:p14="http://schemas.microsoft.com/office/powerpoint/2010/main" val="137452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altLang="es-MX" dirty="0">
                <a:latin typeface="Helvetica" pitchFamily="2" charset="0"/>
              </a:rPr>
              <a:t>Distribución </a:t>
            </a:r>
            <a:r>
              <a:rPr lang="es-CO" altLang="es-MX" dirty="0" err="1">
                <a:latin typeface="Helvetica" pitchFamily="2" charset="0"/>
              </a:rPr>
              <a:t>Poisson</a:t>
            </a:r>
            <a:r>
              <a:rPr lang="es-CO" altLang="es-MX" dirty="0">
                <a:latin typeface="Helvetica" pitchFamily="2" charset="0"/>
              </a:rPr>
              <a:t> para eventos de baja frecuencia en su notificación histórica, seleccionados, semana 40 del 2020</a:t>
            </a:r>
            <a:br>
              <a:rPr lang="es-ES" altLang="es-MX" dirty="0">
                <a:latin typeface="Helvetica" pitchFamily="2" charset="0"/>
              </a:rPr>
            </a:br>
            <a:endParaRPr lang="en-U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2534654" y="1989222"/>
          <a:ext cx="6726030" cy="3781824"/>
        </p:xfrm>
        <a:graphic>
          <a:graphicData uri="http://schemas.openxmlformats.org/drawingml/2006/table">
            <a:tbl>
              <a:tblPr firstRow="1" firstCol="1" bandRow="1"/>
              <a:tblGrid>
                <a:gridCol w="2410113">
                  <a:extLst>
                    <a:ext uri="{9D8B030D-6E8A-4147-A177-3AD203B41FA5}">
                      <a16:colId xmlns:a16="http://schemas.microsoft.com/office/drawing/2014/main" val="647375316"/>
                    </a:ext>
                  </a:extLst>
                </a:gridCol>
                <a:gridCol w="1111885">
                  <a:extLst>
                    <a:ext uri="{9D8B030D-6E8A-4147-A177-3AD203B41FA5}">
                      <a16:colId xmlns:a16="http://schemas.microsoft.com/office/drawing/2014/main" val="3267917693"/>
                    </a:ext>
                  </a:extLst>
                </a:gridCol>
                <a:gridCol w="1602016">
                  <a:extLst>
                    <a:ext uri="{9D8B030D-6E8A-4147-A177-3AD203B41FA5}">
                      <a16:colId xmlns:a16="http://schemas.microsoft.com/office/drawing/2014/main" val="1417353075"/>
                    </a:ext>
                  </a:extLst>
                </a:gridCol>
                <a:gridCol w="1602016">
                  <a:extLst>
                    <a:ext uri="{9D8B030D-6E8A-4147-A177-3AD203B41FA5}">
                      <a16:colId xmlns:a16="http://schemas.microsoft.com/office/drawing/2014/main" val="1288385881"/>
                    </a:ext>
                  </a:extLst>
                </a:gridCol>
              </a:tblGrid>
              <a:tr h="524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Evento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Observado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Esperado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Poisson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228645"/>
                  </a:ext>
                </a:extLst>
              </a:tr>
              <a:tr h="25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Sífilis congénita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697448"/>
                  </a:ext>
                </a:extLst>
              </a:tr>
              <a:tr h="25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ESAVI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789204"/>
                  </a:ext>
                </a:extLst>
              </a:tr>
              <a:tr h="25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Sarampión 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7606"/>
                  </a:ext>
                </a:extLst>
              </a:tr>
              <a:tr h="25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Leptospirosis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158093"/>
                  </a:ext>
                </a:extLst>
              </a:tr>
              <a:tr h="25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Rubeola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9080"/>
                  </a:ext>
                </a:extLst>
              </a:tr>
              <a:tr h="25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Mortalidad por IRA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190498"/>
                  </a:ext>
                </a:extLst>
              </a:tr>
              <a:tr h="25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Lepra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591027"/>
                  </a:ext>
                </a:extLst>
              </a:tr>
              <a:tr h="25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Tuberculosis fármacorresistente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540140"/>
                  </a:ext>
                </a:extLst>
              </a:tr>
              <a:tr h="25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Mortalidad materna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994730"/>
                  </a:ext>
                </a:extLst>
              </a:tr>
              <a:tr h="25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Fiebre tifoidea y paratifoidea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905616"/>
                  </a:ext>
                </a:extLst>
              </a:tr>
              <a:tr h="25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Mortalidad por dengue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879450"/>
                  </a:ext>
                </a:extLst>
              </a:tr>
              <a:tr h="25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Mortalidad por EDA 0-4 Años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541572"/>
                  </a:ext>
                </a:extLst>
              </a:tr>
              <a:tr h="25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Leishmaniasis mucosa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171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85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76126-363E-4E3E-971C-1D036E482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96" y="2558707"/>
            <a:ext cx="2907543" cy="1655483"/>
          </a:xfrm>
        </p:spPr>
        <p:txBody>
          <a:bodyPr>
            <a:normAutofit fontScale="90000"/>
          </a:bodyPr>
          <a:lstStyle/>
          <a:p>
            <a:r>
              <a:rPr lang="es-CO" dirty="0"/>
              <a:t>Meta SC: reducir la incidencia de SC a 0,5 casos por cada 1000 NV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83B8621D-01BC-45BA-9402-C579C7AF9C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364505"/>
              </p:ext>
            </p:extLst>
          </p:nvPr>
        </p:nvGraphicFramePr>
        <p:xfrm>
          <a:off x="3618327" y="37499"/>
          <a:ext cx="4359482" cy="6557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3" imgW="8448826" imgH="12706460" progId="Excel.Sheet.12">
                  <p:embed/>
                </p:oleObj>
              </mc:Choice>
              <mc:Fallback>
                <p:oleObj name="Worksheet" r:id="rId3" imgW="8448826" imgH="127064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8327" y="37499"/>
                        <a:ext cx="4359482" cy="6557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250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3772EEAC-190A-4B29-97DA-62F74299D7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122176"/>
              </p:ext>
            </p:extLst>
          </p:nvPr>
        </p:nvGraphicFramePr>
        <p:xfrm>
          <a:off x="4465983" y="98188"/>
          <a:ext cx="3498574" cy="6454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3" imgW="7286665" imgH="13439671" progId="Excel.Sheet.12">
                  <p:embed/>
                </p:oleObj>
              </mc:Choice>
              <mc:Fallback>
                <p:oleObj name="Worksheet" r:id="rId3" imgW="7286665" imgH="134396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5983" y="98188"/>
                        <a:ext cx="3498574" cy="6454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3966080A-3A74-43E0-8444-8EBAF502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96" y="2558707"/>
            <a:ext cx="2907543" cy="1655483"/>
          </a:xfrm>
        </p:spPr>
        <p:txBody>
          <a:bodyPr>
            <a:normAutofit fontScale="90000"/>
          </a:bodyPr>
          <a:lstStyle/>
          <a:p>
            <a:r>
              <a:rPr lang="es-CO" dirty="0"/>
              <a:t>Meta SC: reducir la incidencia de SC a 0,5 casos por cada 1000 NV</a:t>
            </a:r>
          </a:p>
        </p:txBody>
      </p:sp>
    </p:spTree>
    <p:extLst>
      <p:ext uri="{BB962C8B-B14F-4D97-AF65-F5344CB8AC3E}">
        <p14:creationId xmlns:p14="http://schemas.microsoft.com/office/powerpoint/2010/main" val="111231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FE56221-BA37-4B35-A223-B30AA8769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347042"/>
              </p:ext>
            </p:extLst>
          </p:nvPr>
        </p:nvGraphicFramePr>
        <p:xfrm>
          <a:off x="3613537" y="512483"/>
          <a:ext cx="4549803" cy="6161648"/>
        </p:xfrm>
        <a:graphic>
          <a:graphicData uri="http://schemas.openxmlformats.org/drawingml/2006/table">
            <a:tbl>
              <a:tblPr/>
              <a:tblGrid>
                <a:gridCol w="1214753">
                  <a:extLst>
                    <a:ext uri="{9D8B030D-6E8A-4147-A177-3AD203B41FA5}">
                      <a16:colId xmlns:a16="http://schemas.microsoft.com/office/drawing/2014/main" val="207817182"/>
                    </a:ext>
                  </a:extLst>
                </a:gridCol>
                <a:gridCol w="1590223">
                  <a:extLst>
                    <a:ext uri="{9D8B030D-6E8A-4147-A177-3AD203B41FA5}">
                      <a16:colId xmlns:a16="http://schemas.microsoft.com/office/drawing/2014/main" val="3781678162"/>
                    </a:ext>
                  </a:extLst>
                </a:gridCol>
                <a:gridCol w="1744827">
                  <a:extLst>
                    <a:ext uri="{9D8B030D-6E8A-4147-A177-3AD203B41FA5}">
                      <a16:colId xmlns:a16="http://schemas.microsoft.com/office/drawing/2014/main" val="977569277"/>
                    </a:ext>
                  </a:extLst>
                </a:gridCol>
              </a:tblGrid>
              <a:tr h="15014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Entidad territorial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contactos tratados SG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contactos tratados SC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811756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884630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523656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54702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ATLANTICO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907225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BARRANQUILLA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202988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BOGOTA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28552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BOLIVAR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845127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286916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BUENAVENTURA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991664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CALDAS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613270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94329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CAQUETA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874725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CARTAGENA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08641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CASANARE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316228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CAUCA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860150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CESAR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785463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870376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CORDOBA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658738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65742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GUAINIA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040050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GUAJIRA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866763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GUAVIARE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70906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HUILA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59825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564919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834514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216465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SANTANDER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08431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PUTUMAYO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78713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QUINDIO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338432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RISARALDA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710531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ANDRES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143925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538345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 MARTA D.E.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61404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SUCRE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263474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245296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979200"/>
                  </a:ext>
                </a:extLst>
              </a:tr>
              <a:tr h="155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VAUPES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836859"/>
                  </a:ext>
                </a:extLst>
              </a:tr>
              <a:tr h="16304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VICHADA</a:t>
                      </a:r>
                    </a:p>
                  </a:txBody>
                  <a:tcPr marL="5458" marR="5458" marT="5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458" marR="5458" marT="5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753889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70AB9256-1613-4282-9151-575BEFE6B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0"/>
            <a:ext cx="11635407" cy="512483"/>
          </a:xfrm>
        </p:spPr>
        <p:txBody>
          <a:bodyPr>
            <a:normAutofit/>
          </a:bodyPr>
          <a:lstStyle/>
          <a:p>
            <a:pPr algn="ctr"/>
            <a:r>
              <a:rPr lang="es-CO" sz="2000" dirty="0">
                <a:solidFill>
                  <a:srgbClr val="FF0000"/>
                </a:solidFill>
              </a:rPr>
              <a:t>Porcentaje de tratamiento a contactos de sífilis gestacional y congénita SE 40</a:t>
            </a:r>
          </a:p>
        </p:txBody>
      </p:sp>
    </p:spTree>
    <p:extLst>
      <p:ext uri="{BB962C8B-B14F-4D97-AF65-F5344CB8AC3E}">
        <p14:creationId xmlns:p14="http://schemas.microsoft.com/office/powerpoint/2010/main" val="2804956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C313BAF-E886-4590-B079-F864ED15BE29}"/>
              </a:ext>
            </a:extLst>
          </p:cNvPr>
          <p:cNvSpPr txBox="1"/>
          <p:nvPr/>
        </p:nvSpPr>
        <p:spPr>
          <a:xfrm>
            <a:off x="948496" y="388765"/>
            <a:ext cx="1076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ASPECTOS DE LA VIGILANCIA DE SÍFILIS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89F645-43BD-4864-96DC-7AFF3BDD99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935" y="1219200"/>
            <a:ext cx="10320130" cy="4140286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3200" dirty="0"/>
              <a:t>Aumento de los casos y razones de prevalencia e incidencia de manera constante este año.</a:t>
            </a:r>
          </a:p>
          <a:p>
            <a:pPr algn="just"/>
            <a:r>
              <a:rPr lang="es-ES" sz="3200" dirty="0"/>
              <a:t>Entre el 22 % (SG) y 25 %(SC) de los casos notificados no cumplen con la definición de caso.</a:t>
            </a:r>
          </a:p>
          <a:p>
            <a:pPr algn="just"/>
            <a:r>
              <a:rPr lang="es-ES" sz="3200" dirty="0"/>
              <a:t>Existen indicadores de alerta del evento que se deben fortalecer en las diferentes ET (% de tratamiento de las gestantes)</a:t>
            </a:r>
          </a:p>
          <a:p>
            <a:pPr algn="just"/>
            <a:r>
              <a:rPr lang="es-ES" sz="3200" dirty="0"/>
              <a:t>Se observa un bajo tratamiento de los contactos de las pacientes, seguimiento y articulación con EAPB.</a:t>
            </a:r>
          </a:p>
          <a:p>
            <a:pPr algn="just"/>
            <a:endParaRPr lang="es-ES" sz="3200" dirty="0"/>
          </a:p>
          <a:p>
            <a:pPr algn="just"/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26467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C313BAF-E886-4590-B079-F864ED15BE29}"/>
              </a:ext>
            </a:extLst>
          </p:cNvPr>
          <p:cNvSpPr txBox="1"/>
          <p:nvPr/>
        </p:nvSpPr>
        <p:spPr>
          <a:xfrm>
            <a:off x="644525" y="193040"/>
            <a:ext cx="1076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ASPECTOS A MEJORAR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89F645-43BD-4864-96DC-7AFF3BDD99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152939"/>
            <a:ext cx="10863470" cy="5054686"/>
          </a:xfrm>
        </p:spPr>
        <p:txBody>
          <a:bodyPr>
            <a:normAutofit/>
          </a:bodyPr>
          <a:lstStyle/>
          <a:p>
            <a:pPr algn="just"/>
            <a:r>
              <a:rPr lang="es-ES" sz="3600" dirty="0"/>
              <a:t>Estrategias de tratamiento a contactos (núcleos familiares), estrategias innovadoras de vigilancia de sífilis y sífilis congénita</a:t>
            </a:r>
          </a:p>
          <a:p>
            <a:pPr algn="just"/>
            <a:r>
              <a:rPr lang="es-ES" sz="3600" dirty="0"/>
              <a:t>Búsquedas activas institucionales en entidades que reportan un bajo número de casos o que se encuentran en silencio</a:t>
            </a:r>
          </a:p>
          <a:p>
            <a:pPr algn="just"/>
            <a:r>
              <a:rPr lang="es-ES" sz="3600" dirty="0"/>
              <a:t>Análisis periódico de comportamientos inusuales.</a:t>
            </a:r>
          </a:p>
          <a:p>
            <a:pPr algn="just"/>
            <a:r>
              <a:rPr lang="es-ES" sz="3600" dirty="0"/>
              <a:t>Fortalecimiento en la adherencia a las guías de práctica clínica.</a:t>
            </a:r>
          </a:p>
          <a:p>
            <a:pPr algn="just"/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157197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Gracias!</a:t>
            </a:r>
            <a:endParaRPr lang="en-US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Luis Carlos Gómez Ortega</a:t>
            </a:r>
          </a:p>
          <a:p>
            <a:r>
              <a:rPr lang="es-ES" dirty="0"/>
              <a:t>Profesional Especializado</a:t>
            </a:r>
          </a:p>
          <a:p>
            <a:r>
              <a:rPr lang="es-ES" dirty="0"/>
              <a:t>GRUPO TRANSMISIBLES</a:t>
            </a:r>
          </a:p>
          <a:p>
            <a:r>
              <a:rPr lang="es-CO" dirty="0"/>
              <a:t>Octubre 14/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72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1213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12FA71FCFE6824CAD33B501C3F4DEA9" ma:contentTypeVersion="0" ma:contentTypeDescription="Crear nuevo documento." ma:contentTypeScope="" ma:versionID="5c0ff9131153c72c2cec0649222bae7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003a7f0c3253a501f94ede70caf17e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4FFADC-0D85-425C-95CA-7884C25AA56A}"/>
</file>

<file path=customXml/itemProps2.xml><?xml version="1.0" encoding="utf-8"?>
<ds:datastoreItem xmlns:ds="http://schemas.openxmlformats.org/officeDocument/2006/customXml" ds:itemID="{D9C073AB-896A-47A1-8D20-BCE430AA4B79}"/>
</file>

<file path=customXml/itemProps3.xml><?xml version="1.0" encoding="utf-8"?>
<ds:datastoreItem xmlns:ds="http://schemas.openxmlformats.org/officeDocument/2006/customXml" ds:itemID="{AADE6812-45CC-4012-9668-3B74A0036563}"/>
</file>

<file path=docProps/app.xml><?xml version="1.0" encoding="utf-8"?>
<Properties xmlns="http://schemas.openxmlformats.org/officeDocument/2006/extended-properties" xmlns:vt="http://schemas.openxmlformats.org/officeDocument/2006/docPropsVTypes">
  <TotalTime>7758</TotalTime>
  <Words>504</Words>
  <Application>Microsoft Office PowerPoint</Application>
  <PresentationFormat>Panorámica</PresentationFormat>
  <Paragraphs>201</Paragraphs>
  <Slides>9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Helvetica</vt:lpstr>
      <vt:lpstr>Tema de Office</vt:lpstr>
      <vt:lpstr>Worksheet</vt:lpstr>
      <vt:lpstr>Sífilis Gestacional y Sífilis Congénita Semana  40, 2020</vt:lpstr>
      <vt:lpstr>Distribución Poisson para eventos de baja frecuencia en su notificación histórica, seleccionados, semana 40 del 2020 </vt:lpstr>
      <vt:lpstr>Meta SC: reducir la incidencia de SC a 0,5 casos por cada 1000 NV</vt:lpstr>
      <vt:lpstr>Meta SC: reducir la incidencia de SC a 0,5 casos por cada 1000 NV</vt:lpstr>
      <vt:lpstr>Porcentaje de tratamiento a contactos de sífilis gestacional y congénita SE 40</vt:lpstr>
      <vt:lpstr>Presentación de PowerPoint</vt:lpstr>
      <vt:lpstr>Presentación de PowerPoint</vt:lpstr>
      <vt:lpstr>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Catalina Maria Cruz Rodriguez</dc:creator>
  <cp:lastModifiedBy>Yenny Zulima Vasquez Alejo</cp:lastModifiedBy>
  <cp:revision>666</cp:revision>
  <dcterms:created xsi:type="dcterms:W3CDTF">2020-02-04T17:00:47Z</dcterms:created>
  <dcterms:modified xsi:type="dcterms:W3CDTF">2020-10-14T12:24:12Z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0x010100612FA71FCFE6824CAD33B501C3F4DEA9</vt:lpwstr>
  </property>
</Properties>
</file>